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77" r:id="rId9"/>
    <p:sldId id="265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4" r:id="rId21"/>
    <p:sldId id="275" r:id="rId22"/>
    <p:sldId id="279" r:id="rId23"/>
    <p:sldId id="280" r:id="rId24"/>
    <p:sldId id="282" r:id="rId25"/>
    <p:sldId id="281" r:id="rId26"/>
    <p:sldId id="283" r:id="rId27"/>
    <p:sldId id="284" r:id="rId28"/>
    <p:sldId id="285" r:id="rId29"/>
  </p:sldIdLst>
  <p:sldSz cx="14630400" cy="8229600"/>
  <p:notesSz cx="8229600" cy="146304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Source Sans 3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8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85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0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2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6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6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6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61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90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3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73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6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71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93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32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82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77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46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svg"/><Relationship Id="rId5" Type="http://schemas.openxmlformats.org/officeDocument/2006/relationships/image" Target="../media/image31.sv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vi-VN" sz="4300" dirty="0">
                <a:latin typeface="+mj-lt"/>
              </a:rPr>
              <a:t>Xây </a:t>
            </a:r>
            <a:r>
              <a:rPr lang="vi-VN" sz="4300" dirty="0" err="1">
                <a:latin typeface="+mj-lt"/>
              </a:rPr>
              <a:t>dựng</a:t>
            </a:r>
            <a:r>
              <a:rPr lang="vi-VN" sz="4300" dirty="0">
                <a:latin typeface="+mj-lt"/>
              </a:rPr>
              <a:t> </a:t>
            </a:r>
            <a:r>
              <a:rPr lang="vi-VN" sz="4300" dirty="0" err="1">
                <a:latin typeface="+mj-lt"/>
              </a:rPr>
              <a:t>website</a:t>
            </a:r>
            <a:r>
              <a:rPr lang="vi-VN" sz="4300" dirty="0">
                <a:latin typeface="+mj-lt"/>
              </a:rPr>
              <a:t> </a:t>
            </a:r>
            <a:r>
              <a:rPr lang="vi-VN" sz="4300" dirty="0" err="1">
                <a:latin typeface="+mj-lt"/>
              </a:rPr>
              <a:t>E_Learning</a:t>
            </a:r>
            <a:r>
              <a:rPr lang="vi-VN" sz="4300" dirty="0">
                <a:latin typeface="+mj-lt"/>
              </a:rPr>
              <a:t> </a:t>
            </a:r>
            <a:r>
              <a:rPr lang="vi-VN" sz="4300" dirty="0" err="1">
                <a:latin typeface="+mj-lt"/>
              </a:rPr>
              <a:t>về</a:t>
            </a:r>
            <a:r>
              <a:rPr lang="vi-VN" sz="4300" dirty="0">
                <a:latin typeface="+mj-lt"/>
              </a:rPr>
              <a:t> ngôn </a:t>
            </a:r>
            <a:r>
              <a:rPr lang="vi-VN" sz="4300" dirty="0" err="1">
                <a:latin typeface="+mj-lt"/>
              </a:rPr>
              <a:t>ngữ</a:t>
            </a:r>
            <a:r>
              <a:rPr lang="vi-VN" sz="4300" dirty="0">
                <a:latin typeface="+mj-lt"/>
              </a:rPr>
              <a:t> </a:t>
            </a:r>
            <a:r>
              <a:rPr lang="vi-VN" sz="4300" dirty="0" err="1">
                <a:latin typeface="+mj-lt"/>
              </a:rPr>
              <a:t>lập</a:t>
            </a:r>
            <a:r>
              <a:rPr lang="vi-VN" sz="4300" dirty="0">
                <a:latin typeface="+mj-lt"/>
              </a:rPr>
              <a:t> </a:t>
            </a:r>
            <a:r>
              <a:rPr lang="vi-VN" sz="4300" dirty="0" err="1">
                <a:latin typeface="+mj-lt"/>
              </a:rPr>
              <a:t>trình</a:t>
            </a:r>
            <a:endParaRPr lang="en-US" sz="43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8426" y="2503242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Sinh viên: Nguyễn Hoàng Việt, Lương Hoàng Việt, Nguyễn Đức Việt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8906" y="290512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Lớp: K58KTP.K01 | GVHD: Ths. Nguyễn Thị Hương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8906" y="3613467"/>
            <a:ext cx="7606189" cy="35004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68906" y="3895487"/>
            <a:ext cx="7606189" cy="1755100"/>
          </a:xfrm>
          <a:prstGeom prst="roundRect">
            <a:avLst>
              <a:gd name="adj" fmla="val 833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38426" y="3895487"/>
            <a:ext cx="121920" cy="1755100"/>
          </a:xfrm>
          <a:prstGeom prst="roundRect">
            <a:avLst>
              <a:gd name="adj" fmla="val 27031"/>
            </a:avLst>
          </a:prstGeom>
          <a:solidFill>
            <a:srgbClr val="325F7B"/>
          </a:solidFill>
          <a:ln/>
        </p:spPr>
      </p:sp>
      <p:sp>
        <p:nvSpPr>
          <p:cNvPr id="9" name="Text 6"/>
          <p:cNvSpPr/>
          <p:nvPr/>
        </p:nvSpPr>
        <p:spPr>
          <a:xfrm>
            <a:off x="1110496" y="414563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Nội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dung </a:t>
            </a: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thực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hiện</a:t>
            </a:r>
            <a:endParaRPr lang="en-US" sz="21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10496" y="4620697"/>
            <a:ext cx="70144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Khảo sát, phân tích hiện trạng và thiết kế hệ thống.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110496" y="5048964"/>
            <a:ext cx="70144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Thiết kế cơ sở dữ liệu và Website.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8906" y="5870258"/>
            <a:ext cx="7606189" cy="1755100"/>
          </a:xfrm>
          <a:prstGeom prst="roundRect">
            <a:avLst>
              <a:gd name="adj" fmla="val 833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8426" y="5870258"/>
            <a:ext cx="121920" cy="1755100"/>
          </a:xfrm>
          <a:prstGeom prst="roundRect">
            <a:avLst>
              <a:gd name="adj" fmla="val 27031"/>
            </a:avLst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1110496" y="612040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Sản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phẩm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và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kết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vi-VN" sz="215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quả</a:t>
            </a:r>
            <a:r>
              <a:rPr lang="vi-VN" sz="215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</a:t>
            </a:r>
            <a:endParaRPr lang="en-US" sz="215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10496" y="6595467"/>
            <a:ext cx="70144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Thuyết minh báo cáo và Demo các biểu đồ.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10496" y="7023735"/>
            <a:ext cx="70144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 thiết kế cơ sở dữ liệu và Website.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23987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Đồ Use Case Chính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5C054C59-4DCE-3F78-0113-644D7F937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39" y="2166800"/>
            <a:ext cx="7949119" cy="438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891572" y="713061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 err="1">
                <a:latin typeface="+mj-lt"/>
              </a:rPr>
              <a:t>Usecase</a:t>
            </a:r>
            <a:r>
              <a:rPr lang="vi-VN" sz="2000" dirty="0">
                <a:latin typeface="+mj-lt"/>
              </a:rPr>
              <a:t> đăng </a:t>
            </a:r>
            <a:r>
              <a:rPr lang="vi-VN" sz="2000" dirty="0" err="1">
                <a:latin typeface="+mj-lt"/>
              </a:rPr>
              <a:t>kí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khóa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học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655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23987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Đồ Use Case Chính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891572" y="7130613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 err="1">
                <a:latin typeface="+mj-lt"/>
              </a:rPr>
              <a:t>Usecase</a:t>
            </a:r>
            <a:r>
              <a:rPr lang="vi-VN" sz="2000" dirty="0">
                <a:latin typeface="+mj-lt"/>
              </a:rPr>
              <a:t> đăng </a:t>
            </a:r>
            <a:r>
              <a:rPr lang="vi-VN" sz="2000" dirty="0" err="1">
                <a:latin typeface="+mj-lt"/>
              </a:rPr>
              <a:t>làm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bài</a:t>
            </a:r>
            <a:r>
              <a:rPr lang="vi-VN" sz="2000" dirty="0">
                <a:latin typeface="+mj-lt"/>
              </a:rPr>
              <a:t> thi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9C8C2BA-47BB-BD54-D459-6A5368CE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30" y="1215342"/>
            <a:ext cx="8031617" cy="55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23987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Đồ Use Case Chính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849895" y="7130613"/>
            <a:ext cx="293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Usecase</a:t>
            </a:r>
            <a:r>
              <a:rPr lang="vi-VN" sz="2000" dirty="0">
                <a:latin typeface="+mj-lt"/>
              </a:rPr>
              <a:t> truy </a:t>
            </a:r>
            <a:r>
              <a:rPr lang="vi-VN" sz="2000" dirty="0" err="1">
                <a:latin typeface="+mj-lt"/>
              </a:rPr>
              <a:t>cập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bài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giảng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FCF2000-175E-1AA2-323E-15A2C648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27" y="1671296"/>
            <a:ext cx="827838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0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23987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Đồ Use Case Chính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327319" y="7130613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Usecase</a:t>
            </a:r>
            <a:r>
              <a:rPr lang="vi-VN" sz="2000" dirty="0">
                <a:latin typeface="+mj-lt"/>
              </a:rPr>
              <a:t> truy theo </a:t>
            </a:r>
            <a:r>
              <a:rPr lang="vi-VN" sz="2000" dirty="0" err="1">
                <a:latin typeface="+mj-lt"/>
              </a:rPr>
              <a:t>dõi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tiến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học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tập</a:t>
            </a:r>
            <a:endParaRPr lang="en-US" sz="2000" dirty="0">
              <a:latin typeface="+mj-lt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9773B8B-9A16-F956-7191-5A76039B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85" y="2397289"/>
            <a:ext cx="9375430" cy="37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8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23987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Đồ Use Case Chính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6297937" y="7130613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Usecase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thảo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luận</a:t>
            </a:r>
            <a:endParaRPr lang="en-US" sz="2000" dirty="0"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30507D1-5C92-9A92-EDF3-706B3CD03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16" y="1420804"/>
            <a:ext cx="8549368" cy="5387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44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716845" y="7130613"/>
            <a:ext cx="3196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đăng </a:t>
            </a:r>
            <a:r>
              <a:rPr lang="vi-VN" sz="2000" dirty="0" err="1">
                <a:latin typeface="+mj-lt"/>
              </a:rPr>
              <a:t>nhập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30348BD-BEAD-3E19-B89F-3E93D79C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117" y="1213477"/>
            <a:ext cx="6089480" cy="59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6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368194" y="7130613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đăng </a:t>
            </a:r>
            <a:r>
              <a:rPr lang="vi-VN" sz="2000" dirty="0" err="1">
                <a:latin typeface="+mj-lt"/>
              </a:rPr>
              <a:t>kí</a:t>
            </a:r>
            <a:r>
              <a:rPr lang="vi-VN" sz="2000" dirty="0">
                <a:latin typeface="+mj-lt"/>
              </a:rPr>
              <a:t> khoa </a:t>
            </a:r>
            <a:r>
              <a:rPr lang="vi-VN" sz="2000" dirty="0" err="1">
                <a:latin typeface="+mj-lt"/>
              </a:rPr>
              <a:t>học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03FA3D8-EF04-8CB3-27C6-95026540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2" y="1419642"/>
            <a:ext cx="5577595" cy="57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6112789" y="7130613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thi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CDCAF67-16FB-892D-7353-E2DFFCEA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35" y="1185453"/>
            <a:ext cx="6041985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736085" y="7130613"/>
            <a:ext cx="3158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tạo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bài</a:t>
            </a:r>
            <a:r>
              <a:rPr lang="vi-VN" sz="2000" dirty="0">
                <a:latin typeface="+mj-lt"/>
              </a:rPr>
              <a:t> thi</a:t>
            </a:r>
            <a:endParaRPr lang="en-US" sz="2000" dirty="0">
              <a:latin typeface="+mj-lt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2644961-AFB1-E0CA-5C0A-06D57687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1152111"/>
            <a:ext cx="614615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294461" y="7130613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truy </a:t>
            </a:r>
            <a:r>
              <a:rPr lang="vi-VN" sz="2000" dirty="0" err="1">
                <a:latin typeface="+mj-lt"/>
              </a:rPr>
              <a:t>cập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bài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giảng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CA36DA8-86F6-5252-76E3-00D638DAA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53" y="1219475"/>
            <a:ext cx="5706319" cy="57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9770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vi-VN" sz="4450" dirty="0" err="1">
                <a:latin typeface="+mj-lt"/>
              </a:rPr>
              <a:t>Giới</a:t>
            </a:r>
            <a:r>
              <a:rPr lang="vi-VN" sz="4450" dirty="0">
                <a:latin typeface="+mj-lt"/>
              </a:rPr>
              <a:t> </a:t>
            </a:r>
            <a:r>
              <a:rPr lang="vi-VN" sz="4450" dirty="0" err="1">
                <a:latin typeface="+mj-lt"/>
              </a:rPr>
              <a:t>thiệu</a:t>
            </a:r>
            <a:r>
              <a:rPr lang="vi-VN" sz="4450" dirty="0">
                <a:latin typeface="+mj-lt"/>
              </a:rPr>
              <a:t> </a:t>
            </a:r>
            <a:r>
              <a:rPr lang="vi-VN" sz="4450" dirty="0" err="1">
                <a:latin typeface="+mj-lt"/>
              </a:rPr>
              <a:t>dự</a:t>
            </a:r>
            <a:r>
              <a:rPr lang="vi-VN" sz="4450" dirty="0">
                <a:latin typeface="+mj-lt"/>
              </a:rPr>
              <a:t> </a:t>
            </a:r>
            <a:r>
              <a:rPr lang="vi-VN" sz="4450" dirty="0" err="1">
                <a:latin typeface="+mj-lt"/>
              </a:rPr>
              <a:t>án</a:t>
            </a:r>
            <a:endParaRPr lang="en-US" sz="44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336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Trong bối cảnh công nghệ thông tin phát triển mạnh mẽ, việc học lập trình trở thành kỹ năng thiết yếu. Dự án Website E-Learning này được xây dựng nhằm đáp ứng nhu cầu học tập linh hoạt, hiệu quả và hiện đại.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CF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432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4018717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Nền</a:t>
            </a:r>
            <a:r>
              <a:rPr lang="vi-VN" sz="2400" b="1" dirty="0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 </a:t>
            </a: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tảng</a:t>
            </a:r>
            <a:r>
              <a:rPr lang="vi-VN" sz="2400" b="1" dirty="0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 thân </a:t>
            </a: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thiện</a:t>
            </a:r>
            <a:endParaRPr lang="en-US" sz="24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521219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Tạo ra một nền tảng học trực tuyến dễ tiếp cận và giàu tính tương tác.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12432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933" y="4018717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Nội</a:t>
            </a:r>
            <a:r>
              <a:rPr lang="vi-VN" sz="2400" b="1" dirty="0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 dung đa </a:t>
            </a: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</a:rPr>
              <a:t>dạng</a:t>
            </a:r>
            <a:endParaRPr lang="en-US" sz="2400" dirty="0">
              <a:latin typeface="+mj-lt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74256" y="521219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Hệ thống bài giảng, bài tập thực hành về các ngôn ngữ phổ biến (Python, Java, C++...).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154805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CF5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412432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4018717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Mở</a:t>
            </a:r>
            <a:r>
              <a:rPr lang="vi-VN" sz="2400" b="1" dirty="0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 ra cơ </a:t>
            </a:r>
            <a:r>
              <a:rPr lang="vi-VN" sz="2400" b="1" dirty="0" err="1">
                <a:solidFill>
                  <a:srgbClr val="2B4150"/>
                </a:solidFill>
                <a:latin typeface="+mj-lt"/>
                <a:ea typeface="Crimson Text Bold" pitchFamily="34" charset="-122"/>
                <a:cs typeface="Crimson Text Bold" pitchFamily="34" charset="-120"/>
              </a:rPr>
              <a:t>hội</a:t>
            </a:r>
            <a:endParaRPr lang="en-US" sz="2400" dirty="0">
              <a:latin typeface="+mj-lt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97427" y="521219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Góp phần nâng cao năng lực cá nhân và mở ra cơ hội nghề nghiệp trong CNTT.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586207" y="7130613"/>
            <a:ext cx="345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tạo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bài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giảng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17D6CCF-C3CB-A7D3-59C5-C153C7DC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88" y="1400537"/>
            <a:ext cx="5810490" cy="57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0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</a:t>
            </a:r>
            <a:r>
              <a:rPr lang="en-US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hoạt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215915" y="7130613"/>
            <a:ext cx="4198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000" dirty="0" err="1">
                <a:latin typeface="+mj-lt"/>
              </a:rPr>
              <a:t>Biểu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đồ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hoạt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tạo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chủ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đề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thảo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luận</a:t>
            </a:r>
            <a:endParaRPr lang="en-US" sz="2000" dirty="0">
              <a:latin typeface="+mj-lt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4B41D6F-E6B8-09B0-750E-A0D2940D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48" y="1142585"/>
            <a:ext cx="5370653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Sơ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đồ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thực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thể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liên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4EBC5AAA-8AA2-B384-FE6C-E5ECC2AF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10" y="1290864"/>
            <a:ext cx="10712370" cy="6689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1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Demo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28F6CF0-A05F-C531-0026-3035FFD6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39" y="1643605"/>
            <a:ext cx="9826906" cy="555691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85941A1-FE36-09B2-A59C-880BF8948712}"/>
              </a:ext>
            </a:extLst>
          </p:cNvPr>
          <p:cNvSpPr txBox="1"/>
          <p:nvPr/>
        </p:nvSpPr>
        <p:spPr>
          <a:xfrm>
            <a:off x="6538503" y="7504701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Đăng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nhập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, đăng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ký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5332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Demo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4192BF4-3121-0B59-C78B-DD5C7AD7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635" y="1622123"/>
            <a:ext cx="9584873" cy="524934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F172824-8825-668A-AD54-7CCABA9ED7D7}"/>
              </a:ext>
            </a:extLst>
          </p:cNvPr>
          <p:cNvSpPr txBox="1"/>
          <p:nvPr/>
        </p:nvSpPr>
        <p:spPr>
          <a:xfrm>
            <a:off x="7012228" y="7409472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Bài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thi,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đề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thi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041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Demo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8A0C201-29F2-DA13-E742-94C6950E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55" y="1846752"/>
            <a:ext cx="8676477" cy="495404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34D8499-393E-2B19-EB95-4BF7A19F9211}"/>
              </a:ext>
            </a:extLst>
          </p:cNvPr>
          <p:cNvSpPr txBox="1"/>
          <p:nvPr/>
        </p:nvSpPr>
        <p:spPr>
          <a:xfrm>
            <a:off x="6338929" y="7313099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Chấm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điểm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và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đánh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giá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840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Demo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CE49841-184A-E9F6-A6DE-B0B24D93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04" y="1584801"/>
            <a:ext cx="9844436" cy="513577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8FF50DC-2F69-235F-B187-93D5C9AA4688}"/>
              </a:ext>
            </a:extLst>
          </p:cNvPr>
          <p:cNvSpPr txBox="1"/>
          <p:nvPr/>
        </p:nvSpPr>
        <p:spPr>
          <a:xfrm>
            <a:off x="6860175" y="7400883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Diễn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đàn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70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Demo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EBBB80A-7BF6-A8CC-2AAE-27629151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25" y="1623589"/>
            <a:ext cx="8635278" cy="529807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D2EE61-FE13-7E49-816E-6E3A18FEC9A9}"/>
              </a:ext>
            </a:extLst>
          </p:cNvPr>
          <p:cNvSpPr txBox="1"/>
          <p:nvPr/>
        </p:nvSpPr>
        <p:spPr>
          <a:xfrm>
            <a:off x="6538503" y="7504701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Đăng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kí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khoa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học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246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Thiết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kế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và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cài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đặt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chương </a:t>
            </a:r>
            <a:r>
              <a:rPr lang="vi-VN" sz="26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trình</a:t>
            </a:r>
            <a:r>
              <a:rPr lang="vi-VN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4250864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Demo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hệ</a:t>
            </a:r>
            <a:r>
              <a:rPr lang="vi-VN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BB57C8A-D1A7-B9D0-F169-819C16F6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04" y="1316169"/>
            <a:ext cx="7909029" cy="559726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29F6A8C-A0B6-5C20-FC6D-8AA1C015FC9A}"/>
              </a:ext>
            </a:extLst>
          </p:cNvPr>
          <p:cNvSpPr txBox="1"/>
          <p:nvPr/>
        </p:nvSpPr>
        <p:spPr>
          <a:xfrm>
            <a:off x="5869249" y="7325106"/>
            <a:ext cx="425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Xem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bài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giảng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,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tiến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độ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học</a:t>
            </a:r>
            <a:r>
              <a:rPr lang="vi-VN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2400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tập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962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535" y="369689"/>
            <a:ext cx="4591050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Công Nghệ Phần </a:t>
            </a:r>
            <a:r>
              <a:rPr lang="en-US" sz="40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Mềm</a:t>
            </a:r>
            <a:r>
              <a:rPr lang="en-US" sz="36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và Đề 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0535" y="1125855"/>
            <a:ext cx="3844885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vi-VN" sz="3200" b="1" dirty="0" err="1">
                <a:solidFill>
                  <a:srgbClr val="124E73"/>
                </a:solidFill>
                <a:latin typeface="+mj-lt"/>
                <a:ea typeface="Crimson Text Bold" pitchFamily="34" charset="-122"/>
              </a:rPr>
              <a:t>Giới</a:t>
            </a:r>
            <a:r>
              <a:rPr lang="vi-VN" sz="3200" b="1" dirty="0">
                <a:solidFill>
                  <a:srgbClr val="124E73"/>
                </a:solidFill>
                <a:latin typeface="+mj-lt"/>
                <a:ea typeface="Crimson Text Bold" pitchFamily="34" charset="-122"/>
              </a:rPr>
              <a:t> </a:t>
            </a:r>
            <a:r>
              <a:rPr lang="vi-VN" sz="3200" b="1" dirty="0" err="1">
                <a:solidFill>
                  <a:srgbClr val="124E73"/>
                </a:solidFill>
                <a:latin typeface="+mj-lt"/>
                <a:ea typeface="Crimson Text Bold" pitchFamily="34" charset="-122"/>
              </a:rPr>
              <a:t>thiệu</a:t>
            </a:r>
            <a:r>
              <a:rPr lang="vi-VN" sz="3200" b="1" dirty="0">
                <a:solidFill>
                  <a:srgbClr val="124E73"/>
                </a:solidFill>
                <a:latin typeface="+mj-lt"/>
                <a:ea typeface="Crimson Text Bold" pitchFamily="34" charset="-122"/>
              </a:rPr>
              <a:t> môn </a:t>
            </a:r>
            <a:r>
              <a:rPr lang="vi-VN" sz="3200" b="1" dirty="0" err="1">
                <a:solidFill>
                  <a:srgbClr val="124E73"/>
                </a:solidFill>
                <a:latin typeface="+mj-lt"/>
                <a:ea typeface="Crimson Text Bold" pitchFamily="34" charset="-122"/>
              </a:rPr>
              <a:t>học</a:t>
            </a:r>
            <a:endParaRPr lang="en-US" sz="3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470535" y="1605441"/>
            <a:ext cx="738151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Môn học cung cấp cái nhìn tổng quan về quy trình phát </a:t>
            </a:r>
            <a:r>
              <a:rPr lang="en-US" sz="2000" dirty="0" err="1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triển</a:t>
            </a: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2000" dirty="0" err="1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phần</a:t>
            </a:r>
            <a:endParaRPr lang="vi-VN" sz="2000" dirty="0">
              <a:solidFill>
                <a:srgbClr val="2B4150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mềm, từ giai đoạn lên ý tưởng đến triển khai và bảo trì.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453688" y="2908095"/>
            <a:ext cx="302538" cy="302538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6" name="Text 4"/>
          <p:cNvSpPr/>
          <p:nvPr/>
        </p:nvSpPr>
        <p:spPr>
          <a:xfrm>
            <a:off x="907494" y="3014184"/>
            <a:ext cx="2183249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Mô hình phát triển phần mềm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07495" y="3555102"/>
            <a:ext cx="69445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Giới thiệu các phương pháp luận phát </a:t>
            </a:r>
            <a:r>
              <a:rPr lang="en-US" sz="2400" dirty="0" err="1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triển</a:t>
            </a:r>
            <a:r>
              <a:rPr lang="en-US" sz="2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endParaRPr lang="vi-VN" sz="2400" dirty="0">
              <a:solidFill>
                <a:srgbClr val="2B4150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phần</a:t>
            </a:r>
            <a:r>
              <a:rPr lang="en-US" sz="2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mềm phổ biến.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470535" y="5213663"/>
            <a:ext cx="302538" cy="302538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7"/>
          <p:cNvSpPr/>
          <p:nvPr/>
        </p:nvSpPr>
        <p:spPr>
          <a:xfrm>
            <a:off x="985534" y="5306056"/>
            <a:ext cx="168068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Kỹ năng cần thiết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07494" y="6081157"/>
            <a:ext cx="69445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Phát triển năng lực phân tích, thiết kế và quản lý dự án.</a:t>
            </a:r>
            <a:endParaRPr lang="en-US" sz="2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571" y="1142643"/>
            <a:ext cx="5979795" cy="5979795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470535" y="7492048"/>
            <a:ext cx="13689330" cy="24408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470535" y="7718108"/>
            <a:ext cx="2641759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1.2. Giới thiệu đề tài E-learning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0535" y="8171855"/>
            <a:ext cx="136893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Dự án website E-learning về lập trình được triển khai nhằm đáp ứng nhu cầu học tập ngày càng cao và xu hướng giáo dục trực tuyến.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470535" y="8538091"/>
            <a:ext cx="4473416" cy="403384"/>
          </a:xfrm>
          <a:prstGeom prst="roundRect">
            <a:avLst>
              <a:gd name="adj" fmla="val 480011"/>
            </a:avLst>
          </a:prstGeom>
          <a:solidFill>
            <a:srgbClr val="F3EEE3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6397" y="8638818"/>
            <a:ext cx="201692" cy="201692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04957" y="9075896"/>
            <a:ext cx="420457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Nhu cầu học lập trình cao.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5078373" y="8538091"/>
            <a:ext cx="4473535" cy="403384"/>
          </a:xfrm>
          <a:prstGeom prst="roundRect">
            <a:avLst>
              <a:gd name="adj" fmla="val 480011"/>
            </a:avLst>
          </a:prstGeom>
          <a:solidFill>
            <a:srgbClr val="F3EEE3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235" y="8638818"/>
            <a:ext cx="201692" cy="20169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212794" y="9075896"/>
            <a:ext cx="42046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E-learning là xu hướng phổ biến.</a:t>
            </a:r>
            <a:endParaRPr lang="en-US" sz="1050" dirty="0"/>
          </a:p>
        </p:txBody>
      </p:sp>
      <p:sp>
        <p:nvSpPr>
          <p:cNvPr id="21" name="Shape 16"/>
          <p:cNvSpPr/>
          <p:nvPr/>
        </p:nvSpPr>
        <p:spPr>
          <a:xfrm>
            <a:off x="9686330" y="8538091"/>
            <a:ext cx="4473535" cy="403384"/>
          </a:xfrm>
          <a:prstGeom prst="roundRect">
            <a:avLst>
              <a:gd name="adj" fmla="val 480011"/>
            </a:avLst>
          </a:prstGeom>
          <a:solidFill>
            <a:srgbClr val="F3EEE3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22192" y="8638818"/>
            <a:ext cx="201692" cy="20169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820751" y="9075896"/>
            <a:ext cx="42046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Củng cố kỹ năng thiết kế web và lập trình.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455745"/>
            <a:ext cx="5175409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Mục Tiêu và Phạm Vi Đề Tài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6" y="1116303"/>
            <a:ext cx="4338638" cy="43386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919" y="5615405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Giao diện trực quan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6151" y="6019890"/>
            <a:ext cx="4338638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Xây dựng website thân thiện, dễ sử dụng.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60" y="1180967"/>
            <a:ext cx="4338638" cy="43386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45881" y="5615405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Nội dung đa ngôn ngữ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136538" y="6019890"/>
            <a:ext cx="4338638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Cung cấp kiến thức cơ bản và nâng cao về C, Java, Python, JavaScript...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670" y="1116303"/>
            <a:ext cx="4338638" cy="43386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6926" y="5615405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Tích hợp tính năng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96926" y="6030250"/>
            <a:ext cx="4338638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Quản lý khóa học, bài giảng, bài tập thực hành và kiểm tra đánh giá.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594836" y="6645319"/>
            <a:ext cx="13440727" cy="28813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576151" y="6847322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Phạm Vi Đề Tài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76151" y="7281573"/>
            <a:ext cx="134407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Đề tài tập trung xây dựng hệ thống web với các chức năng cơ bản như đăng ký/phân quyền, quản lý nội dung, học tập trực tuyến, </a:t>
            </a:r>
            <a:endParaRPr lang="vi-VN" sz="2000" dirty="0">
              <a:solidFill>
                <a:srgbClr val="2B4150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 err="1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theo</a:t>
            </a:r>
            <a:r>
              <a:rPr lang="en-US" sz="2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dõi tiến độ và tương tác hỗ trợ.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151"/>
            <a:ext cx="9820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Khảo Sát Hệ Thống: Các Tác Nhân Chính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98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Hệ thống E-learning được thiết kế để phục vụ bốn nhóm tác nhân chính, mỗi nhóm có vai trò và chức năng riêng biệt.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16612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Người học (Learner)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87096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Đối tượng sử dụng chính. Chức năng: Đăng ký/đăng nhập, tìm kiếm khóa học, học bài giảng, làm bài tập, xem kết quả, thảo luận.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416612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Giảng viên (Instructor)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56884" y="387096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Người tạo và quản lý nội dung. Chức năng: Tạo/chỉnh sửa khóa học, tải bài giảng, quản lý bài tập, chấm điểm, hỗ trợ học viên.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050393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Quản trị viên (Admin)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6504742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Người quản lý và vận hành toàn bộ hệ thống. Chức năng: Quản lý người dùng, khóa học, theo dõi thống kê, phân quyền, đảm bảo an toàn hệ thống.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050393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Khách (Guest)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56884" y="650474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Người chưa đăng ký/đăng nhập. Chức năng: Truy cập xem thông tin giới thiệu, tìm hiểu danh sách khóa học cơ bản, đăng ký tài khoản.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985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Phạm Vi và Các Phân Hệ Chính của Hệ Thống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Hệ thống E-learning được phát triển dưới dạng Website và bao gồm các phân hệ chức năng cốt lõi sau: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970603" y="2761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Quản lý Người dùng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252192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Đăng ký, đăng nhập, phân quyền (Học viên, Giảng viên, Quản trị).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508" y="345150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4442" y="2761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Quản lý Khóa học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824442" y="3252192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Tạo, chỉnh sửa, xóa và sắp xếp khóa học theo ngôn ngữ lập trình.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326" y="345150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396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Học tập Trực tuyến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0051256" y="4887158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Xem bài giảng, tài liệu, video và theo dõi tiến độ học tập.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117" y="4835128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4442" y="603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Bài tập &amp; Kiểm tra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824442" y="6522244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Làm bài tập, thi trực tuyến, chấm điểm và hiển thị kết quả.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6218753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70603" y="603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Quản lý Tài liệu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93790" y="6522244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Lưu trữ, phân loại và cung cấp tài liệu học tập.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6508" y="6218753"/>
            <a:ext cx="339328" cy="33932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743789" y="4578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Hỗ trợ &amp; Tương tác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793790" y="506861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Hỏi – đáp, thảo luận và thông báo.</a:t>
            </a:r>
            <a:endParaRPr lang="en-US" sz="17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7717" y="483512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09" y="474107"/>
            <a:ext cx="5542240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Thông Tin Đầu Vào và Đầu Ra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3409" y="1443871"/>
            <a:ext cx="327076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1. Thông tin Đầu vào (Input)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03409" y="1961078"/>
            <a:ext cx="6501527" cy="1751886"/>
          </a:xfrm>
          <a:prstGeom prst="roundRect">
            <a:avLst>
              <a:gd name="adj" fmla="val 1476"/>
            </a:avLst>
          </a:prstGeom>
          <a:solidFill>
            <a:srgbClr val="F3EEE3"/>
          </a:solidFill>
          <a:ln/>
        </p:spPr>
      </p:sp>
      <p:sp>
        <p:nvSpPr>
          <p:cNvPr id="5" name="Shape 3"/>
          <p:cNvSpPr/>
          <p:nvPr/>
        </p:nvSpPr>
        <p:spPr>
          <a:xfrm>
            <a:off x="775811" y="2133481"/>
            <a:ext cx="517208" cy="517208"/>
          </a:xfrm>
          <a:prstGeom prst="roundRect">
            <a:avLst>
              <a:gd name="adj" fmla="val 17677773"/>
            </a:avLst>
          </a:prstGeom>
          <a:solidFill>
            <a:srgbClr val="325F7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91" y="2275642"/>
            <a:ext cx="232648" cy="2326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5811" y="2823091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Dữ liệu Người dùng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811" y="3264813"/>
            <a:ext cx="615672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Thông tin đăng ký (email, mật khẩu, họ tên).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3409" y="3885367"/>
            <a:ext cx="6501527" cy="1751886"/>
          </a:xfrm>
          <a:prstGeom prst="roundRect">
            <a:avLst>
              <a:gd name="adj" fmla="val 1476"/>
            </a:avLst>
          </a:prstGeom>
          <a:solidFill>
            <a:srgbClr val="F3EEE3"/>
          </a:solidFill>
          <a:ln/>
        </p:spPr>
      </p:sp>
      <p:sp>
        <p:nvSpPr>
          <p:cNvPr id="10" name="Shape 7"/>
          <p:cNvSpPr/>
          <p:nvPr/>
        </p:nvSpPr>
        <p:spPr>
          <a:xfrm>
            <a:off x="775811" y="4057769"/>
            <a:ext cx="517208" cy="517208"/>
          </a:xfrm>
          <a:prstGeom prst="roundRect">
            <a:avLst>
              <a:gd name="adj" fmla="val 17677773"/>
            </a:avLst>
          </a:prstGeom>
          <a:solidFill>
            <a:srgbClr val="325F7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91" y="4199930"/>
            <a:ext cx="232648" cy="2326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5811" y="4747379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Nội dung Khóa học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75811" y="5189101"/>
            <a:ext cx="615672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Tiêu đề, mô tả, video, tài liệu, bài tập do Giảng viên cung cấp.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03409" y="5809655"/>
            <a:ext cx="6501527" cy="1751886"/>
          </a:xfrm>
          <a:prstGeom prst="roundRect">
            <a:avLst>
              <a:gd name="adj" fmla="val 1476"/>
            </a:avLst>
          </a:prstGeom>
          <a:solidFill>
            <a:srgbClr val="F3EEE3"/>
          </a:solidFill>
          <a:ln/>
        </p:spPr>
      </p:sp>
      <p:sp>
        <p:nvSpPr>
          <p:cNvPr id="15" name="Shape 11"/>
          <p:cNvSpPr/>
          <p:nvPr/>
        </p:nvSpPr>
        <p:spPr>
          <a:xfrm>
            <a:off x="775811" y="5982057"/>
            <a:ext cx="517208" cy="517208"/>
          </a:xfrm>
          <a:prstGeom prst="roundRect">
            <a:avLst>
              <a:gd name="adj" fmla="val 17677773"/>
            </a:avLst>
          </a:prstGeom>
          <a:solidFill>
            <a:srgbClr val="325F7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091" y="6124218"/>
            <a:ext cx="232648" cy="23264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75811" y="6671667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Dữ liệu Học viên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75811" y="7113389"/>
            <a:ext cx="615672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Bài làm (quiz, lập trình), phản hồi, bình luận, lựa chọn khóa học.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7533084" y="1443871"/>
            <a:ext cx="331946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2. Thông tin Đầu ra (Output)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7533084" y="1961078"/>
            <a:ext cx="6501527" cy="1383744"/>
          </a:xfrm>
          <a:prstGeom prst="roundRect">
            <a:avLst>
              <a:gd name="adj" fmla="val 1869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555944" y="1983938"/>
            <a:ext cx="689610" cy="1338024"/>
          </a:xfrm>
          <a:prstGeom prst="rect">
            <a:avLst/>
          </a:prstGeom>
          <a:solidFill>
            <a:srgbClr val="F3EEE3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1448" y="2523530"/>
            <a:ext cx="258604" cy="258604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417957" y="2156341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Cho Học viên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8417957" y="2598063"/>
            <a:ext cx="542139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Giao diện học tập, kết quả quiz/điểm số, tiến độ học tập (progress bar), Chứng chỉ PDF.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7533084" y="3517225"/>
            <a:ext cx="6501527" cy="1383744"/>
          </a:xfrm>
          <a:prstGeom prst="roundRect">
            <a:avLst>
              <a:gd name="adj" fmla="val 1869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555944" y="3540085"/>
            <a:ext cx="689610" cy="1338024"/>
          </a:xfrm>
          <a:prstGeom prst="rect">
            <a:avLst/>
          </a:prstGeom>
          <a:solidFill>
            <a:srgbClr val="F3EEE3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448" y="4079677"/>
            <a:ext cx="258604" cy="258604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417957" y="3712488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Cho Giảng viên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8417957" y="4154210"/>
            <a:ext cx="542139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Thống kê số lượng học viên, báo cáo tiến độ và kết quả học tập, công cụ quản lý nội dung.</a:t>
            </a:r>
            <a:endParaRPr lang="en-US" sz="1350" dirty="0"/>
          </a:p>
        </p:txBody>
      </p:sp>
      <p:sp>
        <p:nvSpPr>
          <p:cNvPr id="30" name="Shape 23"/>
          <p:cNvSpPr/>
          <p:nvPr/>
        </p:nvSpPr>
        <p:spPr>
          <a:xfrm>
            <a:off x="7533084" y="5073372"/>
            <a:ext cx="6501527" cy="1383744"/>
          </a:xfrm>
          <a:prstGeom prst="roundRect">
            <a:avLst>
              <a:gd name="adj" fmla="val 1869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31" name="Shape 24"/>
          <p:cNvSpPr/>
          <p:nvPr/>
        </p:nvSpPr>
        <p:spPr>
          <a:xfrm>
            <a:off x="7555944" y="5096232"/>
            <a:ext cx="689610" cy="1338024"/>
          </a:xfrm>
          <a:prstGeom prst="rect">
            <a:avLst/>
          </a:prstGeom>
          <a:solidFill>
            <a:srgbClr val="F3EEE3"/>
          </a:solidFill>
          <a:ln/>
        </p:spPr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1448" y="5635823"/>
            <a:ext cx="258604" cy="258604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417957" y="5268635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Cho Quản trị viên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26"/>
          <p:cNvSpPr/>
          <p:nvPr/>
        </p:nvSpPr>
        <p:spPr>
          <a:xfrm>
            <a:off x="8417957" y="5710357"/>
            <a:ext cx="542139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Quản lý toàn bộ người dùng/khóa học, báo cáo tổng quan, công cụ giám sát và bảo mật.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09" y="474107"/>
            <a:ext cx="5542240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Thông Tin Đầu Vào và Đầu Ra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Hình ảnh 35">
            <a:extLst>
              <a:ext uri="{FF2B5EF4-FFF2-40B4-BE49-F238E27FC236}">
                <a16:creationId xmlns:a16="http://schemas.microsoft.com/office/drawing/2014/main" id="{392F5BA1-E06E-69E0-1BD7-2B55478C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08" y="1562582"/>
            <a:ext cx="10709448" cy="555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252655"/>
            <a:ext cx="7524988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Phân Tích Hệ Thống: Biểu Đồ Use Case và Hoạt Động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1607" y="855936"/>
            <a:ext cx="2398752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Các Biểu Đồ Use Case Chính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B176676-16B3-349D-4843-3EB4941182B4}"/>
              </a:ext>
            </a:extLst>
          </p:cNvPr>
          <p:cNvSpPr txBox="1"/>
          <p:nvPr/>
        </p:nvSpPr>
        <p:spPr>
          <a:xfrm>
            <a:off x="5891572" y="713061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 err="1">
                <a:latin typeface="+mj-lt"/>
              </a:rPr>
              <a:t>Usecase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tổng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quát</a:t>
            </a:r>
            <a:endParaRPr lang="en-US" sz="2000" dirty="0"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7266F13-FF36-184D-9CA7-830D39A4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333" y="1290863"/>
            <a:ext cx="8739753" cy="56655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1428</Words>
  <Application>Microsoft Office PowerPoint</Application>
  <PresentationFormat>Tùy chỉnh</PresentationFormat>
  <Paragraphs>168</Paragraphs>
  <Slides>28</Slides>
  <Notes>28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4" baseType="lpstr">
      <vt:lpstr>Times New Roman</vt:lpstr>
      <vt:lpstr>Source Sans 3</vt:lpstr>
      <vt:lpstr>Calibri Light</vt:lpstr>
      <vt:lpstr>Arial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subject/>
  <dc:creator/>
  <cp:lastModifiedBy>Duc Viet</cp:lastModifiedBy>
  <cp:revision>9</cp:revision>
  <dcterms:created xsi:type="dcterms:W3CDTF">2025-10-28T09:49:49Z</dcterms:created>
  <dcterms:modified xsi:type="dcterms:W3CDTF">2025-11-27T13:32:10Z</dcterms:modified>
</cp:coreProperties>
</file>